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0565" autoAdjust="0"/>
  </p:normalViewPr>
  <p:slideViewPr>
    <p:cSldViewPr snapToGrid="0">
      <p:cViewPr varScale="1">
        <p:scale>
          <a:sx n="47" d="100"/>
          <a:sy n="47" d="100"/>
        </p:scale>
        <p:origin x="6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5C2D6-E322-49E9-9388-E63AB4047813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5F876-F083-4322-9911-6588404AF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65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>
                <a:solidFill>
                  <a:srgbClr val="000000"/>
                </a:solidFill>
              </a:rPr>
              <a:t>Het Kleurenorkest is van oudsher een school (deels) gefinancierd door de ouders met de overgang naar </a:t>
            </a:r>
            <a:r>
              <a:rPr lang="nl-NL" sz="1200" dirty="0" err="1">
                <a:solidFill>
                  <a:srgbClr val="000000"/>
                </a:solidFill>
              </a:rPr>
              <a:t>Blosse</a:t>
            </a:r>
            <a:r>
              <a:rPr lang="nl-NL" sz="1200" dirty="0">
                <a:solidFill>
                  <a:srgbClr val="000000"/>
                </a:solidFill>
              </a:rPr>
              <a:t> komt deze onder druk te staan</a:t>
            </a:r>
          </a:p>
          <a:p>
            <a:r>
              <a:rPr lang="nl-NL" sz="1200" dirty="0">
                <a:solidFill>
                  <a:srgbClr val="000000"/>
                </a:solidFill>
              </a:rPr>
              <a:t>Voort gekomen vanuit een aantal ouders die zich met zijn allen in willen zetten voor het behoud van de kernwaarden van de school</a:t>
            </a:r>
          </a:p>
          <a:p>
            <a:r>
              <a:rPr lang="nl-NL" sz="1200" dirty="0"/>
              <a:t>De </a:t>
            </a:r>
            <a:r>
              <a:rPr lang="nl-NL" sz="1200" b="1" dirty="0"/>
              <a:t>solidariteit</a:t>
            </a:r>
            <a:r>
              <a:rPr lang="nl-NL" sz="1200" dirty="0"/>
              <a:t> die altijd onder de ouders heeft geheerst door middel van uw bijdrage / gift aan de stichting teneinde het mogelijk te maken om ook volgend jaar de kernwaarden en kleinere klassen te kunnen handhaven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5F876-F083-4322-9911-6588404AFE6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02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Uiteindelijk komt het geld dan bij onze kinderen terecht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5F876-F083-4322-9911-6588404AFE6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94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0F4AD-7B98-4C85-A6CE-4BC7E8234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DC9310D-C8B4-43A6-A19B-80B07F517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A31FF5-755B-4AE1-984C-E15EC874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F72A50-51C1-4CE5-92C4-F913085F4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8DCBBA-AD94-4159-B7DB-C7B1A37F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8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23D3C-D587-4DCE-A372-CD5FC0162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BF0D43-C135-4023-8844-A9437BBCD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2ED5B5-5EDB-48FF-AC13-245B5C20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0B7FC65-AC3D-4811-96E0-BEBEEAC83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324941-291F-4DEF-9FBF-113403BD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32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CF2ABA7-D076-42AD-A75A-EECBF0BFF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846B642-6845-49FB-A3A7-15723DAC2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6B2A78-BACE-4265-8CCE-40B22D26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CD081E-CD44-45B0-9EAD-023D8C30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E604D7-4A3C-432F-BB1C-1F46CA271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96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el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7421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ekop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6505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Inhoud van twe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6546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Vergelijking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0440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Alleen titel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6275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Leeg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8403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Inhoud met bijschrif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471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Afbeelding met bijschrif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556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0356E-35AA-4555-B610-E28599BB9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5B6053-A152-4965-B41D-FB8DDF20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CAA61D-677F-4C00-9267-C5ACC02E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4BE0A5-1392-45A1-95A7-BFF0F32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11909B-890C-4E4B-B5C7-6FC90F0EB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5575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Titel en verticale teks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670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e titel en teks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185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E7BB0-5FFE-4ACE-9263-777CC26C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34F6C2-C2A1-4829-8426-C58A07AFD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050ADD-82F2-493C-A7C8-1AEFE0A3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E0217B-9141-49F6-A1FD-5DBC2CB0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334803-C614-4B03-8398-9A2B3C89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96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876816-1ABF-4677-B4F7-8CE3A4CB7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B9E59E-016B-4F1C-A839-8A02F3359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790C8C-F5EA-490E-A86A-B6814631F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815D460-A5AB-4548-A4A5-35FE1A23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0BF7A2-A1CD-4B00-A021-88E678C66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8C459D-C378-4A7A-864F-8A0DC2267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43F71-6644-4CD8-99B4-80F53C8F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A6FF1F-4D9F-4507-BB57-1BF0234D9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586AFC-6497-4B8D-AF14-D946DA2D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16817B3-11C1-4D03-A00E-F1862397B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57FC74A-25E6-403C-A469-E3BD83975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20C0F3-E8A4-49E7-91C2-CAFF7259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7FFE8E6-920F-4A17-918D-008B1FC8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DD73980-7791-4D2F-AC45-42134BAD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7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50E54A-6B39-48ED-B89E-3CEAFB11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A9B36C7-EC0C-42E1-8E0A-7FA272818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A11EA7-2C92-4FCE-9815-0A16F5F8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7FD45B7-B1B1-44F1-8F5E-70D101695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658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5894B5-D670-4308-BB18-CEC02DCAB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4F947E8-E91B-451E-BDED-3148DD93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A4A7EC4-DC6B-45C4-80E8-9DAD60C9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99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FE282-41DC-4D3B-B74E-4055707F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E8860B-CFD6-405E-8051-BDBA93E8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F677DE-C93D-4AB7-B900-FAEE32283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3C2D5A-163D-4706-A678-157ECA4D5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CD5CE3-A395-46BE-A426-2E5751716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B845B9-3FFE-40BE-8047-34226D3F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30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458FA-8645-4362-B966-613E2F953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3C5934C-B25B-4787-8E8A-0C0CDAA04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076FA3C-1F1A-46E8-BB3C-18F5281F5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2889A6-92D4-4F63-ACF8-A2B139C1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1199F7-625D-42CA-A6E0-E522337CE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E77866F-86D2-4AD8-BDBC-E507D892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58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4DC0AE-6574-462C-BD83-DAFF60DC9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80ABF7-8708-4D94-B582-EF8C8B464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9E8CF0-67FE-45E1-8EA7-E6D900859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9CE2-8236-4611-B17C-78B5615E695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395C48-7D79-4FB2-8D54-0B74298B5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2E5486-3A3D-40C5-AB73-6E1E3D8A8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C2D5F-EBCB-4C63-AF4A-41747CC41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51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27670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22124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61841BFB-E422-4824-83D0-8ECE76C54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5676" y="3753492"/>
            <a:ext cx="5946202" cy="838831"/>
          </a:xfrm>
        </p:spPr>
        <p:txBody>
          <a:bodyPr anchor="b">
            <a:normAutofit/>
          </a:bodyPr>
          <a:lstStyle/>
          <a:p>
            <a:pPr algn="r"/>
            <a:endParaRPr lang="nl-NL" sz="1800" dirty="0">
              <a:solidFill>
                <a:srgbClr val="00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3E8A2E-9170-4C26-958C-1A9DEE0B6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5299" y="4592325"/>
            <a:ext cx="5946579" cy="1514185"/>
          </a:xfrm>
        </p:spPr>
        <p:txBody>
          <a:bodyPr anchor="t">
            <a:normAutofit/>
          </a:bodyPr>
          <a:lstStyle/>
          <a:p>
            <a:pPr algn="r"/>
            <a:r>
              <a:rPr lang="nl-NL" sz="4000" dirty="0">
                <a:solidFill>
                  <a:srgbClr val="000000"/>
                </a:solidFill>
              </a:rPr>
              <a:t>Stelt zich voor</a:t>
            </a:r>
          </a:p>
        </p:txBody>
      </p:sp>
      <p:sp>
        <p:nvSpPr>
          <p:cNvPr id="23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580219"/>
            <a:ext cx="4383459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C72FEAA-DD5B-44DD-A3E3-745371DC18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3181" y="2839031"/>
            <a:ext cx="3163437" cy="3163437"/>
          </a:xfrm>
          <a:prstGeom prst="rect">
            <a:avLst/>
          </a:pr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2946" y="0"/>
            <a:ext cx="418511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https://lh4.googleusercontent.com/kt2gD5C26T1T3t42YEecgr0qN3PcIACWh1CSKSIFZaT_Sv3CJoXMRpzbE6NlEYvs4L1Y9HrI6aV2M6Ov3pE78W1Pmr_GoO2JTdXhwRDcGn73Ba0v8nQuUvqDy_6YA_ZjB23Gn4P2">
            <a:extLst>
              <a:ext uri="{FF2B5EF4-FFF2-40B4-BE49-F238E27FC236}">
                <a16:creationId xmlns:a16="http://schemas.microsoft.com/office/drawing/2014/main" id="{E20BA847-0B9F-4F8C-A7CA-5B5944B49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3428" y="228600"/>
            <a:ext cx="2624582" cy="206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35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AF177E4-B129-4EE2-AD33-27C8980BC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FFFFFF"/>
                </a:solidFill>
              </a:rPr>
              <a:t>Wie zijn wij? Waarom een stichting?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Wat vragen wij?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971A36-8838-48E0-ACEE-F65F18A23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NL" sz="2400" dirty="0">
                <a:solidFill>
                  <a:srgbClr val="000000"/>
                </a:solidFill>
              </a:rPr>
              <a:t>Financiering Het Kleurenorkest 95/5 </a:t>
            </a:r>
            <a:r>
              <a:rPr lang="nl-NL" sz="2400" dirty="0" err="1">
                <a:solidFill>
                  <a:srgbClr val="000000"/>
                </a:solidFill>
              </a:rPr>
              <a:t>ipv</a:t>
            </a:r>
            <a:r>
              <a:rPr lang="nl-NL" sz="2400" dirty="0">
                <a:solidFill>
                  <a:srgbClr val="000000"/>
                </a:solidFill>
              </a:rPr>
              <a:t> 80/20, wij als ouders maken dit mogelijk door de bijdrage</a:t>
            </a:r>
          </a:p>
          <a:p>
            <a:r>
              <a:rPr lang="nl-NL" sz="2400" dirty="0">
                <a:solidFill>
                  <a:srgbClr val="000000"/>
                </a:solidFill>
              </a:rPr>
              <a:t>Betrokken ouders, behoud van de kernwaarden van de school</a:t>
            </a:r>
          </a:p>
          <a:p>
            <a:r>
              <a:rPr lang="nl-NL" sz="2400" dirty="0"/>
              <a:t>Solidair met elkaar, we horen er allen bij</a:t>
            </a:r>
          </a:p>
          <a:p>
            <a:r>
              <a:rPr lang="nl-NL" sz="2400" dirty="0"/>
              <a:t>Handhaven kernwaarden en kleinere klassen</a:t>
            </a:r>
          </a:p>
          <a:p>
            <a:endParaRPr lang="nl-NL" sz="2400" dirty="0">
              <a:solidFill>
                <a:srgbClr val="000000"/>
              </a:solidFill>
            </a:endParaRPr>
          </a:p>
        </p:txBody>
      </p:sp>
      <p:pic>
        <p:nvPicPr>
          <p:cNvPr id="7" name="Graphic 6" descr="Groep mensen ">
            <a:extLst>
              <a:ext uri="{FF2B5EF4-FFF2-40B4-BE49-F238E27FC236}">
                <a16:creationId xmlns:a16="http://schemas.microsoft.com/office/drawing/2014/main" id="{EFE17D58-4269-4CCE-BEA4-2834C93940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5138240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7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"/>
          <p:cNvSpPr txBox="1">
            <a:spLocks noGrp="1"/>
          </p:cNvSpPr>
          <p:nvPr>
            <p:ph type="ctrTitle"/>
          </p:nvPr>
        </p:nvSpPr>
        <p:spPr>
          <a:xfrm>
            <a:off x="660400" y="235873"/>
            <a:ext cx="9144000" cy="537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dirty="0"/>
              <a:t>Financieringsstromen basisschool het Kleurenorkest</a:t>
            </a:r>
            <a:endParaRPr sz="3200" dirty="0"/>
          </a:p>
        </p:txBody>
      </p:sp>
      <p:sp>
        <p:nvSpPr>
          <p:cNvPr id="175" name="Google Shape;175;p3"/>
          <p:cNvSpPr/>
          <p:nvPr/>
        </p:nvSpPr>
        <p:spPr>
          <a:xfrm>
            <a:off x="7159624" y="1476913"/>
            <a:ext cx="2525184" cy="592666"/>
          </a:xfrm>
          <a:prstGeom prst="flowChartProcess">
            <a:avLst/>
          </a:prstGeom>
          <a:noFill/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6" name="Google Shape;176;p3"/>
          <p:cNvGrpSpPr/>
          <p:nvPr/>
        </p:nvGrpSpPr>
        <p:grpSpPr>
          <a:xfrm>
            <a:off x="3946930" y="1476913"/>
            <a:ext cx="2321578" cy="592666"/>
            <a:chOff x="4820056" y="2024071"/>
            <a:chExt cx="2321578" cy="592666"/>
          </a:xfrm>
        </p:grpSpPr>
        <p:sp>
          <p:nvSpPr>
            <p:cNvPr id="177" name="Google Shape;177;p3"/>
            <p:cNvSpPr/>
            <p:nvPr/>
          </p:nvSpPr>
          <p:spPr>
            <a:xfrm>
              <a:off x="4830234" y="2024071"/>
              <a:ext cx="2311400" cy="592666"/>
            </a:xfrm>
            <a:prstGeom prst="flowChartProcess">
              <a:avLst/>
            </a:prstGeom>
            <a:solidFill>
              <a:srgbClr val="92D05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3"/>
            <p:cNvSpPr txBox="1"/>
            <p:nvPr/>
          </p:nvSpPr>
          <p:spPr>
            <a:xfrm>
              <a:off x="4820056" y="2046801"/>
              <a:ext cx="2214196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(Maandelijkse) bijdrage</a:t>
              </a: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3"/>
          <p:cNvGrpSpPr/>
          <p:nvPr/>
        </p:nvGrpSpPr>
        <p:grpSpPr>
          <a:xfrm>
            <a:off x="4171821" y="3797023"/>
            <a:ext cx="1943702" cy="1349105"/>
            <a:chOff x="5053998" y="4360076"/>
            <a:chExt cx="1943702" cy="1083732"/>
          </a:xfrm>
          <a:solidFill>
            <a:schemeClr val="accent1">
              <a:lumMod val="75000"/>
            </a:schemeClr>
          </a:solidFill>
        </p:grpSpPr>
        <p:sp>
          <p:nvSpPr>
            <p:cNvPr id="180" name="Google Shape;180;p3"/>
            <p:cNvSpPr/>
            <p:nvPr/>
          </p:nvSpPr>
          <p:spPr>
            <a:xfrm>
              <a:off x="5053998" y="4360076"/>
              <a:ext cx="1943702" cy="1083732"/>
            </a:xfrm>
            <a:prstGeom prst="rect">
              <a:avLst/>
            </a:prstGeom>
            <a:grpFill/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3"/>
            <p:cNvSpPr txBox="1"/>
            <p:nvPr/>
          </p:nvSpPr>
          <p:spPr>
            <a:xfrm>
              <a:off x="5232400" y="4468811"/>
              <a:ext cx="1511300" cy="96418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Salaris leerkrachten en overhead </a:t>
              </a:r>
              <a:r>
                <a:rPr kumimoji="0" lang="nl-NL" sz="18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obv</a:t>
              </a:r>
              <a: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 80/20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4" name="Google Shape;184;p3"/>
          <p:cNvSpPr txBox="1"/>
          <p:nvPr/>
        </p:nvSpPr>
        <p:spPr>
          <a:xfrm>
            <a:off x="4158347" y="5163667"/>
            <a:ext cx="1943702" cy="7078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l-NL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Projecten, bv; Technieklessen, musea, trainingen voor ouders,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l-NL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klassen ≤ 24 kinderen middels assistenten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5" name="Google Shape;185;p3"/>
          <p:cNvGrpSpPr/>
          <p:nvPr/>
        </p:nvGrpSpPr>
        <p:grpSpPr>
          <a:xfrm>
            <a:off x="7159622" y="2747059"/>
            <a:ext cx="1276352" cy="738664"/>
            <a:chOff x="2082795" y="3479800"/>
            <a:chExt cx="2311404" cy="738664"/>
          </a:xfrm>
        </p:grpSpPr>
        <p:sp>
          <p:nvSpPr>
            <p:cNvPr id="186" name="Google Shape;186;p3"/>
            <p:cNvSpPr/>
            <p:nvPr/>
          </p:nvSpPr>
          <p:spPr>
            <a:xfrm>
              <a:off x="2082799" y="3479800"/>
              <a:ext cx="2311400" cy="592666"/>
            </a:xfrm>
            <a:prstGeom prst="flowChartProcess">
              <a:avLst/>
            </a:prstGeom>
            <a:noFill/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3"/>
            <p:cNvSpPr txBox="1"/>
            <p:nvPr/>
          </p:nvSpPr>
          <p:spPr>
            <a:xfrm>
              <a:off x="2082795" y="3479800"/>
              <a:ext cx="2311402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Directie Kleurenorkest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3"/>
          <p:cNvGrpSpPr/>
          <p:nvPr/>
        </p:nvGrpSpPr>
        <p:grpSpPr>
          <a:xfrm>
            <a:off x="3957106" y="2208755"/>
            <a:ext cx="2311400" cy="876345"/>
            <a:chOff x="4830234" y="2024071"/>
            <a:chExt cx="2311400" cy="930862"/>
          </a:xfrm>
        </p:grpSpPr>
        <p:sp>
          <p:nvSpPr>
            <p:cNvPr id="189" name="Google Shape;189;p3"/>
            <p:cNvSpPr/>
            <p:nvPr/>
          </p:nvSpPr>
          <p:spPr>
            <a:xfrm>
              <a:off x="4830234" y="2024071"/>
              <a:ext cx="2311400" cy="930862"/>
            </a:xfrm>
            <a:prstGeom prst="flowChartProcess">
              <a:avLst/>
            </a:prstGeom>
            <a:solidFill>
              <a:srgbClr val="00B05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/>
            <p:cNvSpPr txBox="1"/>
            <p:nvPr/>
          </p:nvSpPr>
          <p:spPr>
            <a:xfrm>
              <a:off x="4843935" y="2117224"/>
              <a:ext cx="2270132" cy="71875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Rijksbijdrage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(vast bedrag per kind o.b.v. 30 kinderen per klas)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3"/>
          <p:cNvSpPr txBox="1"/>
          <p:nvPr/>
        </p:nvSpPr>
        <p:spPr>
          <a:xfrm>
            <a:off x="7159622" y="1542413"/>
            <a:ext cx="231140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Stichting Vrienden van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het Kleurenorkest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192" name="Google Shape;192;p3"/>
          <p:cNvGrpSpPr/>
          <p:nvPr/>
        </p:nvGrpSpPr>
        <p:grpSpPr>
          <a:xfrm>
            <a:off x="8435973" y="2747059"/>
            <a:ext cx="1276352" cy="738664"/>
            <a:chOff x="2082795" y="3479800"/>
            <a:chExt cx="2311404" cy="738664"/>
          </a:xfrm>
        </p:grpSpPr>
        <p:sp>
          <p:nvSpPr>
            <p:cNvPr id="193" name="Google Shape;193;p3"/>
            <p:cNvSpPr/>
            <p:nvPr/>
          </p:nvSpPr>
          <p:spPr>
            <a:xfrm>
              <a:off x="2082799" y="3479800"/>
              <a:ext cx="2311400" cy="592666"/>
            </a:xfrm>
            <a:prstGeom prst="flowChartProcess">
              <a:avLst/>
            </a:prstGeom>
            <a:noFill/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3"/>
            <p:cNvSpPr txBox="1"/>
            <p:nvPr/>
          </p:nvSpPr>
          <p:spPr>
            <a:xfrm>
              <a:off x="2082795" y="3479800"/>
              <a:ext cx="2311402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Directie Kleurenorkest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3"/>
          <p:cNvSpPr/>
          <p:nvPr/>
        </p:nvSpPr>
        <p:spPr>
          <a:xfrm rot="5400000">
            <a:off x="6909498" y="1749752"/>
            <a:ext cx="356316" cy="1638299"/>
          </a:xfrm>
          <a:prstGeom prst="bentArrow">
            <a:avLst>
              <a:gd name="adj1" fmla="val 22563"/>
              <a:gd name="adj2" fmla="val 37475"/>
              <a:gd name="adj3" fmla="val 46385"/>
              <a:gd name="adj4" fmla="val 43750"/>
            </a:avLst>
          </a:prstGeom>
          <a:solidFill>
            <a:srgbClr val="7030A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3"/>
          <p:cNvSpPr/>
          <p:nvPr/>
        </p:nvSpPr>
        <p:spPr>
          <a:xfrm rot="10800000">
            <a:off x="6697124" y="3339724"/>
            <a:ext cx="1159232" cy="1277783"/>
          </a:xfrm>
          <a:prstGeom prst="bentArrow">
            <a:avLst>
              <a:gd name="adj1" fmla="val 9416"/>
              <a:gd name="adj2" fmla="val 11593"/>
              <a:gd name="adj3" fmla="val 23000"/>
              <a:gd name="adj4" fmla="val 20208"/>
            </a:avLst>
          </a:prstGeom>
          <a:solidFill>
            <a:srgbClr val="7030A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3"/>
          <p:cNvSpPr/>
          <p:nvPr/>
        </p:nvSpPr>
        <p:spPr>
          <a:xfrm rot="10800000">
            <a:off x="6133620" y="3787578"/>
            <a:ext cx="538547" cy="1362151"/>
          </a:xfrm>
          <a:prstGeom prst="leftBrace">
            <a:avLst>
              <a:gd name="adj1" fmla="val 132109"/>
              <a:gd name="adj2" fmla="val 49747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"/>
          <p:cNvSpPr/>
          <p:nvPr/>
        </p:nvSpPr>
        <p:spPr>
          <a:xfrm>
            <a:off x="6268506" y="1745192"/>
            <a:ext cx="891116" cy="13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3"/>
          <p:cNvSpPr/>
          <p:nvPr/>
        </p:nvSpPr>
        <p:spPr>
          <a:xfrm rot="5400000">
            <a:off x="8988348" y="2338469"/>
            <a:ext cx="677481" cy="13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3"/>
          <p:cNvSpPr/>
          <p:nvPr/>
        </p:nvSpPr>
        <p:spPr>
          <a:xfrm rot="-5400000">
            <a:off x="8436415" y="2343246"/>
            <a:ext cx="680684" cy="13970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95959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3"/>
          <p:cNvSpPr txBox="1"/>
          <p:nvPr/>
        </p:nvSpPr>
        <p:spPr>
          <a:xfrm>
            <a:off x="7996760" y="2092897"/>
            <a:ext cx="738719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l-NL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Aanvraag project- gelden</a:t>
            </a:r>
            <a:endParaRPr kumimoji="0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3"/>
          <p:cNvSpPr txBox="1"/>
          <p:nvPr/>
        </p:nvSpPr>
        <p:spPr>
          <a:xfrm>
            <a:off x="9438209" y="2139097"/>
            <a:ext cx="738719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l-NL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Toekenning project- gelden</a:t>
            </a:r>
            <a:endParaRPr kumimoji="0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"/>
          <p:cNvSpPr/>
          <p:nvPr/>
        </p:nvSpPr>
        <p:spPr>
          <a:xfrm rot="10800000">
            <a:off x="6129096" y="5146135"/>
            <a:ext cx="538547" cy="725378"/>
          </a:xfrm>
          <a:prstGeom prst="leftBrace">
            <a:avLst>
              <a:gd name="adj1" fmla="val 132109"/>
              <a:gd name="adj2" fmla="val 49747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"/>
          <p:cNvSpPr/>
          <p:nvPr/>
        </p:nvSpPr>
        <p:spPr>
          <a:xfrm rot="10800000">
            <a:off x="6672168" y="3339722"/>
            <a:ext cx="2654918" cy="2337177"/>
          </a:xfrm>
          <a:prstGeom prst="bentArrow">
            <a:avLst>
              <a:gd name="adj1" fmla="val 5864"/>
              <a:gd name="adj2" fmla="val 6232"/>
              <a:gd name="adj3" fmla="val 11998"/>
              <a:gd name="adj4" fmla="val 14065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6" name="Google Shape;206;p3"/>
          <p:cNvGrpSpPr/>
          <p:nvPr/>
        </p:nvGrpSpPr>
        <p:grpSpPr>
          <a:xfrm>
            <a:off x="1630453" y="1476912"/>
            <a:ext cx="2321565" cy="592666"/>
            <a:chOff x="4820069" y="2024071"/>
            <a:chExt cx="2321565" cy="592666"/>
          </a:xfrm>
        </p:grpSpPr>
        <p:sp>
          <p:nvSpPr>
            <p:cNvPr id="207" name="Google Shape;207;p3"/>
            <p:cNvSpPr/>
            <p:nvPr/>
          </p:nvSpPr>
          <p:spPr>
            <a:xfrm>
              <a:off x="4830234" y="2024071"/>
              <a:ext cx="2311400" cy="592666"/>
            </a:xfrm>
            <a:prstGeom prst="flowChartProcess">
              <a:avLst/>
            </a:prstGeom>
            <a:solidFill>
              <a:srgbClr val="92D050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/>
            <p:cNvSpPr txBox="1"/>
            <p:nvPr/>
          </p:nvSpPr>
          <p:spPr>
            <a:xfrm>
              <a:off x="4820069" y="2046809"/>
              <a:ext cx="20844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Ouderbijdrage</a:t>
              </a: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(vast bedrag 30 euro per jaar)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3"/>
          <p:cNvSpPr/>
          <p:nvPr/>
        </p:nvSpPr>
        <p:spPr>
          <a:xfrm rot="5400000">
            <a:off x="1734185" y="2355503"/>
            <a:ext cx="677481" cy="139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0" name="Google Shape;210;p3"/>
          <p:cNvGrpSpPr/>
          <p:nvPr/>
        </p:nvGrpSpPr>
        <p:grpSpPr>
          <a:xfrm>
            <a:off x="1640619" y="2791785"/>
            <a:ext cx="1276352" cy="592666"/>
            <a:chOff x="2082795" y="3479800"/>
            <a:chExt cx="2311404" cy="592666"/>
          </a:xfrm>
        </p:grpSpPr>
        <p:sp>
          <p:nvSpPr>
            <p:cNvPr id="211" name="Google Shape;211;p3"/>
            <p:cNvSpPr/>
            <p:nvPr/>
          </p:nvSpPr>
          <p:spPr>
            <a:xfrm>
              <a:off x="2082799" y="3479800"/>
              <a:ext cx="2311400" cy="592666"/>
            </a:xfrm>
            <a:prstGeom prst="flowChartProcess">
              <a:avLst/>
            </a:prstGeom>
            <a:noFill/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3"/>
            <p:cNvSpPr txBox="1"/>
            <p:nvPr/>
          </p:nvSpPr>
          <p:spPr>
            <a:xfrm>
              <a:off x="2082795" y="3479800"/>
              <a:ext cx="2311402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Ouderraad Kleurenorkest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" name="Google Shape;213;p3"/>
          <p:cNvGrpSpPr/>
          <p:nvPr/>
        </p:nvGrpSpPr>
        <p:grpSpPr>
          <a:xfrm>
            <a:off x="3505199" y="3797028"/>
            <a:ext cx="662099" cy="2074485"/>
            <a:chOff x="5053998" y="5421573"/>
            <a:chExt cx="1943702" cy="111576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14" name="Google Shape;214;p3"/>
            <p:cNvSpPr/>
            <p:nvPr/>
          </p:nvSpPr>
          <p:spPr>
            <a:xfrm>
              <a:off x="5053998" y="5421573"/>
              <a:ext cx="1943702" cy="1115766"/>
            </a:xfrm>
            <a:prstGeom prst="rect">
              <a:avLst/>
            </a:prstGeom>
            <a:grpFill/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/>
            <p:cNvSpPr txBox="1"/>
            <p:nvPr/>
          </p:nvSpPr>
          <p:spPr>
            <a:xfrm>
              <a:off x="5093985" y="5564515"/>
              <a:ext cx="1898651" cy="82988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School- reisjes, kinder- feesten o.a. Sinter- klaas, Konings-spelen etc</a:t>
              </a:r>
              <a:endParaRPr kumimoji="0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6" name="Google Shape;216;p3"/>
          <p:cNvSpPr/>
          <p:nvPr/>
        </p:nvSpPr>
        <p:spPr>
          <a:xfrm>
            <a:off x="2956590" y="3783984"/>
            <a:ext cx="538547" cy="2087529"/>
          </a:xfrm>
          <a:prstGeom prst="leftBrace">
            <a:avLst>
              <a:gd name="adj1" fmla="val 132109"/>
              <a:gd name="adj2" fmla="val 49747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"/>
          <p:cNvSpPr/>
          <p:nvPr/>
        </p:nvSpPr>
        <p:spPr>
          <a:xfrm rot="10800000" flipH="1">
            <a:off x="2034469" y="3412139"/>
            <a:ext cx="891113" cy="1531336"/>
          </a:xfrm>
          <a:prstGeom prst="bentArrow">
            <a:avLst>
              <a:gd name="adj1" fmla="val 5864"/>
              <a:gd name="adj2" fmla="val 12883"/>
              <a:gd name="adj3" fmla="val 18649"/>
              <a:gd name="adj4" fmla="val 22616"/>
            </a:avLst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" name="Google Shape;179;p3">
            <a:extLst>
              <a:ext uri="{FF2B5EF4-FFF2-40B4-BE49-F238E27FC236}">
                <a16:creationId xmlns:a16="http://schemas.microsoft.com/office/drawing/2014/main" id="{11E42B4C-AB67-4075-90D4-9D227AE7AF0D}"/>
              </a:ext>
            </a:extLst>
          </p:cNvPr>
          <p:cNvGrpSpPr/>
          <p:nvPr/>
        </p:nvGrpSpPr>
        <p:grpSpPr>
          <a:xfrm>
            <a:off x="4177917" y="3787628"/>
            <a:ext cx="1943702" cy="1349112"/>
            <a:chOff x="5008278" y="4242556"/>
            <a:chExt cx="1943702" cy="1083732"/>
          </a:xfrm>
          <a:solidFill>
            <a:srgbClr val="7030A0"/>
          </a:solidFill>
        </p:grpSpPr>
        <p:sp>
          <p:nvSpPr>
            <p:cNvPr id="48" name="Google Shape;180;p3">
              <a:extLst>
                <a:ext uri="{FF2B5EF4-FFF2-40B4-BE49-F238E27FC236}">
                  <a16:creationId xmlns:a16="http://schemas.microsoft.com/office/drawing/2014/main" id="{78589C2F-8BD7-447B-92A1-67DA3BB015E7}"/>
                </a:ext>
              </a:extLst>
            </p:cNvPr>
            <p:cNvSpPr/>
            <p:nvPr/>
          </p:nvSpPr>
          <p:spPr>
            <a:xfrm>
              <a:off x="5008278" y="4242556"/>
              <a:ext cx="1943702" cy="1083732"/>
            </a:xfrm>
            <a:prstGeom prst="rect">
              <a:avLst/>
            </a:prstGeom>
            <a:grpFill/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181;p3">
              <a:extLst>
                <a:ext uri="{FF2B5EF4-FFF2-40B4-BE49-F238E27FC236}">
                  <a16:creationId xmlns:a16="http://schemas.microsoft.com/office/drawing/2014/main" id="{E96546A5-5D06-4F75-89D7-579CB892D65A}"/>
                </a:ext>
              </a:extLst>
            </p:cNvPr>
            <p:cNvSpPr txBox="1"/>
            <p:nvPr/>
          </p:nvSpPr>
          <p:spPr>
            <a:xfrm>
              <a:off x="5232400" y="4318361"/>
              <a:ext cx="1511300" cy="96418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Salaris leerkrachten en overhead </a:t>
              </a:r>
              <a:r>
                <a:rPr kumimoji="0" lang="nl-NL" sz="18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obv</a:t>
              </a:r>
              <a: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rPr>
                <a:t> 95/5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84" grpId="0" animBg="1"/>
      <p:bldP spid="191" grpId="0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/>
      <p:bldP spid="202" grpId="0"/>
      <p:bldP spid="203" grpId="0" animBg="1"/>
      <p:bldP spid="204" grpId="0" animBg="1"/>
      <p:bldP spid="209" grpId="0" animBg="1"/>
      <p:bldP spid="216" grpId="0" animBg="1"/>
      <p:bldP spid="2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BBC46B1-D6D1-4E3A-919B-EE2D7DC37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0691" y="487647"/>
            <a:ext cx="5621390" cy="1454051"/>
          </a:xfrm>
        </p:spPr>
        <p:txBody>
          <a:bodyPr>
            <a:normAutofit/>
          </a:bodyPr>
          <a:lstStyle/>
          <a:p>
            <a:r>
              <a:rPr lang="nl-NL" sz="3800" dirty="0">
                <a:solidFill>
                  <a:srgbClr val="000000"/>
                </a:solidFill>
              </a:rPr>
              <a:t>Ons geld komt goed terecht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FEBA0CF-321A-40CC-A42B-A13678BFA4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22" name="Tijdelijke aanduiding voor inhoud 2">
            <a:extLst>
              <a:ext uri="{FF2B5EF4-FFF2-40B4-BE49-F238E27FC236}">
                <a16:creationId xmlns:a16="http://schemas.microsoft.com/office/drawing/2014/main" id="{5C24E46A-9AE5-4449-A474-30180D786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9667" y="1734208"/>
            <a:ext cx="6523147" cy="4326764"/>
          </a:xfrm>
        </p:spPr>
        <p:txBody>
          <a:bodyPr anchor="ctr">
            <a:normAutofit/>
          </a:bodyPr>
          <a:lstStyle/>
          <a:p>
            <a:r>
              <a:rPr lang="nl-NL" sz="2200" dirty="0">
                <a:solidFill>
                  <a:srgbClr val="000000"/>
                </a:solidFill>
              </a:rPr>
              <a:t>Directe bekostiging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Technieklessen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Ieder kind een eigen device in groep 3 en groep 6 wat adaptief leren stimuleert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NLP scholing leerkrachten en onderwijsassistenten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NLP en systemisch werk ouderavonden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Extra onderwijsassistenten</a:t>
            </a:r>
          </a:p>
          <a:p>
            <a:r>
              <a:rPr lang="nl-NL" sz="2200" dirty="0">
                <a:solidFill>
                  <a:srgbClr val="000000"/>
                </a:solidFill>
              </a:rPr>
              <a:t>Indirecte bekostiging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Onderwijs gebaseerd op de pijlers NLP, Systemisch werk, oplossingsgericht werk en Natuurlijk Leren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Klassen met maximaal 24 kinderen</a:t>
            </a: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0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549AA-DF77-45FD-AD03-D1DA9F23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071EF4-3241-465C-A268-786AA6F7C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5165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300</Words>
  <Application>Microsoft Office PowerPoint</Application>
  <PresentationFormat>Breedbeeld</PresentationFormat>
  <Paragraphs>40</Paragraphs>
  <Slides>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1_Kantoorthema</vt:lpstr>
      <vt:lpstr>Stelt zich voor</vt:lpstr>
      <vt:lpstr>Wie zijn wij? Waarom een stichting? Wat vragen wij?</vt:lpstr>
      <vt:lpstr>Financieringsstromen basisschool het Kleurenorkest</vt:lpstr>
      <vt:lpstr>Ons geld komt goed terecht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Stichting vrienden van het Kleurenorkest</dc:title>
  <dc:creator>Margriet Zonneveld</dc:creator>
  <cp:lastModifiedBy>Margriet Zonneveld</cp:lastModifiedBy>
  <cp:revision>9</cp:revision>
  <dcterms:created xsi:type="dcterms:W3CDTF">2019-09-02T14:45:11Z</dcterms:created>
  <dcterms:modified xsi:type="dcterms:W3CDTF">2019-09-02T20:14:26Z</dcterms:modified>
</cp:coreProperties>
</file>